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Average"/>
      <p:regular r:id="rId11"/>
    </p:embeddedFont>
    <p:embeddedFont>
      <p:font typeface="Oswald"/>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Average-regular.fntdata"/><Relationship Id="rId10" Type="http://schemas.openxmlformats.org/officeDocument/2006/relationships/slide" Target="slides/slide6.xml"/><Relationship Id="rId13" Type="http://schemas.openxmlformats.org/officeDocument/2006/relationships/font" Target="fonts/Oswald-bold.fntdata"/><Relationship Id="rId12"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Indra Nooyi- </a:t>
            </a:r>
            <a:r>
              <a:rPr b="1" lang="en" sz="1150">
                <a:solidFill>
                  <a:srgbClr val="262626"/>
                </a:solidFill>
                <a:highlight>
                  <a:srgbClr val="FFFFFF"/>
                </a:highlight>
              </a:rPr>
              <a:t>CEO of Pepsico</a:t>
            </a:r>
            <a:r>
              <a:rPr lang="en" sz="1150">
                <a:solidFill>
                  <a:srgbClr val="262626"/>
                </a:solidFill>
                <a:highlight>
                  <a:srgbClr val="FFFFFF"/>
                </a:highlight>
              </a:rPr>
              <a:t> which is the second largest food and drink company on the planet. She has not only excelled in business but also in academia, earning degrees in Physics, Chemistry and Mathematics as well as an MBA in management in her native India, she then went on to earn a Master’s degree in Public and Private Management at Yale.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Words associated with entrepreneurship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indent="0" lvl="0" marL="0" algn="r">
              <a:spcBef>
                <a:spcPts val="0"/>
              </a:spcBef>
              <a:spcAft>
                <a:spcPts val="0"/>
              </a:spcAft>
              <a:buNone/>
            </a:pPr>
            <a:fld id="{00000000-1234-1234-1234-123412341234}" type="slidenum">
              <a:rPr lang="en" sz="1000">
                <a:solidFill>
                  <a:schemeClr val="accent3"/>
                </a:solidFill>
                <a:latin typeface="Average"/>
                <a:ea typeface="Average"/>
                <a:cs typeface="Average"/>
                <a:sym typeface="Average"/>
              </a:rPr>
              <a:t>‹#›</a:t>
            </a:fld>
            <a:endParaRPr sz="1000">
              <a:solidFill>
                <a:schemeClr val="accent3"/>
              </a:solidFill>
              <a:latin typeface="Average"/>
              <a:ea typeface="Average"/>
              <a:cs typeface="Average"/>
              <a:sym typeface="Averag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fbla-pbl.org/files/9414/4572/0578/entrepreneurship.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pbskids.org/itsmylife/games/boss/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671258" y="990800"/>
            <a:ext cx="7801500" cy="17301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t>Entrepreneurship!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What do all these people have in common?</a:t>
            </a:r>
            <a:endParaRPr/>
          </a:p>
        </p:txBody>
      </p:sp>
      <p:pic>
        <p:nvPicPr>
          <p:cNvPr id="65" name="Shape 65"/>
          <p:cNvPicPr preferRelativeResize="0"/>
          <p:nvPr/>
        </p:nvPicPr>
        <p:blipFill rotWithShape="1">
          <a:blip r:embed="rId3">
            <a:alphaModFix/>
          </a:blip>
          <a:srcRect b="0" l="9590" r="9880" t="0"/>
          <a:stretch/>
        </p:blipFill>
        <p:spPr>
          <a:xfrm>
            <a:off x="429100" y="1050250"/>
            <a:ext cx="3649550" cy="2266000"/>
          </a:xfrm>
          <a:prstGeom prst="rect">
            <a:avLst/>
          </a:prstGeom>
          <a:noFill/>
          <a:ln>
            <a:noFill/>
          </a:ln>
        </p:spPr>
      </p:pic>
      <p:pic>
        <p:nvPicPr>
          <p:cNvPr id="66" name="Shape 66"/>
          <p:cNvPicPr preferRelativeResize="0"/>
          <p:nvPr/>
        </p:nvPicPr>
        <p:blipFill>
          <a:blip r:embed="rId4">
            <a:alphaModFix/>
          </a:blip>
          <a:stretch>
            <a:fillRect/>
          </a:stretch>
        </p:blipFill>
        <p:spPr>
          <a:xfrm>
            <a:off x="5330851" y="1017728"/>
            <a:ext cx="3201874" cy="2331052"/>
          </a:xfrm>
          <a:prstGeom prst="rect">
            <a:avLst/>
          </a:prstGeom>
          <a:noFill/>
          <a:ln>
            <a:noFill/>
          </a:ln>
        </p:spPr>
      </p:pic>
      <p:pic>
        <p:nvPicPr>
          <p:cNvPr id="67" name="Shape 67"/>
          <p:cNvPicPr preferRelativeResize="0"/>
          <p:nvPr/>
        </p:nvPicPr>
        <p:blipFill>
          <a:blip r:embed="rId5">
            <a:alphaModFix/>
          </a:blip>
          <a:stretch>
            <a:fillRect/>
          </a:stretch>
        </p:blipFill>
        <p:spPr>
          <a:xfrm>
            <a:off x="3271613" y="2951463"/>
            <a:ext cx="2143125" cy="2143125"/>
          </a:xfrm>
          <a:prstGeom prst="rect">
            <a:avLst/>
          </a:prstGeom>
          <a:noFill/>
          <a:ln>
            <a:noFill/>
          </a:ln>
        </p:spPr>
      </p:pic>
      <p:sp>
        <p:nvSpPr>
          <p:cNvPr id="68" name="Shape 68"/>
          <p:cNvSpPr txBox="1"/>
          <p:nvPr/>
        </p:nvSpPr>
        <p:spPr>
          <a:xfrm>
            <a:off x="501550" y="3316250"/>
            <a:ext cx="2593200" cy="459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en" sz="1600">
                <a:solidFill>
                  <a:srgbClr val="FFFFFF"/>
                </a:solidFill>
                <a:latin typeface="Times New Roman"/>
                <a:ea typeface="Times New Roman"/>
                <a:cs typeface="Times New Roman"/>
                <a:sym typeface="Times New Roman"/>
              </a:rPr>
              <a:t>Steve Jobs</a:t>
            </a:r>
            <a:endParaRPr sz="1600">
              <a:solidFill>
                <a:srgbClr val="FFFFFF"/>
              </a:solidFill>
              <a:latin typeface="Times New Roman"/>
              <a:ea typeface="Times New Roman"/>
              <a:cs typeface="Times New Roman"/>
              <a:sym typeface="Times New Roman"/>
            </a:endParaRPr>
          </a:p>
        </p:txBody>
      </p:sp>
      <p:sp>
        <p:nvSpPr>
          <p:cNvPr id="69" name="Shape 69"/>
          <p:cNvSpPr txBox="1"/>
          <p:nvPr/>
        </p:nvSpPr>
        <p:spPr>
          <a:xfrm>
            <a:off x="6249125" y="3348775"/>
            <a:ext cx="2283600" cy="459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en" sz="1600">
                <a:solidFill>
                  <a:srgbClr val="FFFFFF"/>
                </a:solidFill>
                <a:latin typeface="Times New Roman"/>
                <a:ea typeface="Times New Roman"/>
                <a:cs typeface="Times New Roman"/>
                <a:sym typeface="Times New Roman"/>
              </a:rPr>
              <a:t>Mark Zuckerberg </a:t>
            </a:r>
            <a:endParaRPr sz="1600">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t/>
            </a:r>
            <a:endParaRPr/>
          </a:p>
        </p:txBody>
      </p:sp>
      <p:sp>
        <p:nvSpPr>
          <p:cNvPr id="70" name="Shape 70"/>
          <p:cNvSpPr txBox="1"/>
          <p:nvPr/>
        </p:nvSpPr>
        <p:spPr>
          <a:xfrm>
            <a:off x="5495650" y="4556575"/>
            <a:ext cx="1963500" cy="459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en" sz="1600">
                <a:solidFill>
                  <a:srgbClr val="FFFFFF"/>
                </a:solidFill>
                <a:latin typeface="Times New Roman"/>
                <a:ea typeface="Times New Roman"/>
                <a:cs typeface="Times New Roman"/>
                <a:sym typeface="Times New Roman"/>
              </a:rPr>
              <a:t>Indra Nooyi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What is an entrepreneur? What do they do?</a:t>
            </a:r>
            <a:endParaRPr/>
          </a:p>
        </p:txBody>
      </p:sp>
      <p:sp>
        <p:nvSpPr>
          <p:cNvPr id="76" name="Shape 76"/>
          <p:cNvSpPr txBox="1"/>
          <p:nvPr>
            <p:ph idx="1" type="body"/>
          </p:nvPr>
        </p:nvSpPr>
        <p:spPr>
          <a:xfrm>
            <a:off x="311700" y="10777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Someone one who organizes, manages, and assumes the risks of a business or enterprise</a:t>
            </a:r>
            <a:endParaRPr/>
          </a:p>
          <a:p>
            <a:pPr indent="-342900" lvl="0" marL="457200" rtl="0">
              <a:spcBef>
                <a:spcPts val="0"/>
              </a:spcBef>
              <a:spcAft>
                <a:spcPts val="0"/>
              </a:spcAft>
              <a:buSzPts val="1800"/>
              <a:buChar char="●"/>
            </a:pPr>
            <a:r>
              <a:rPr lang="en"/>
              <a:t>An entrepreneur has an innovative business idea and is willing to take the risk of implementing the idea</a:t>
            </a:r>
            <a:endParaRPr/>
          </a:p>
          <a:p>
            <a:pPr indent="-342900" lvl="0" marL="457200">
              <a:spcBef>
                <a:spcPts val="0"/>
              </a:spcBef>
              <a:spcAft>
                <a:spcPts val="0"/>
              </a:spcAft>
              <a:buSzPts val="1800"/>
              <a:buChar char="●"/>
            </a:pPr>
            <a:r>
              <a:rPr lang="en"/>
              <a:t>They take on the role as leader of the company or organization - assuming full responsibility for its execution, success, or failure</a:t>
            </a:r>
            <a:endParaRPr/>
          </a:p>
        </p:txBody>
      </p:sp>
      <p:pic>
        <p:nvPicPr>
          <p:cNvPr id="77" name="Shape 77"/>
          <p:cNvPicPr preferRelativeResize="0"/>
          <p:nvPr/>
        </p:nvPicPr>
        <p:blipFill>
          <a:blip r:embed="rId3">
            <a:alphaModFix/>
          </a:blip>
          <a:stretch>
            <a:fillRect/>
          </a:stretch>
        </p:blipFill>
        <p:spPr>
          <a:xfrm>
            <a:off x="2774475" y="3100050"/>
            <a:ext cx="2827852" cy="1990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1165050" y="228063"/>
            <a:ext cx="6560901" cy="468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Entrepreneurship in the context of FBLA</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88" name="Shape 8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Two to three person event</a:t>
            </a:r>
            <a:endParaRPr/>
          </a:p>
          <a:p>
            <a:pPr indent="-342900" lvl="0" marL="457200">
              <a:spcBef>
                <a:spcPts val="0"/>
              </a:spcBef>
              <a:spcAft>
                <a:spcPts val="0"/>
              </a:spcAft>
              <a:buSzPts val="1800"/>
              <a:buChar char="●"/>
            </a:pPr>
            <a:r>
              <a:rPr lang="en" u="sng">
                <a:solidFill>
                  <a:schemeClr val="hlink"/>
                </a:solidFill>
                <a:hlinkClick r:id="rId3"/>
              </a:rPr>
              <a:t>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indent="0" lvl="0" marL="0">
              <a:spcBef>
                <a:spcPts val="0"/>
              </a:spcBef>
              <a:spcAft>
                <a:spcPts val="0"/>
              </a:spcAft>
              <a:buNone/>
            </a:pPr>
            <a:r>
              <a:rPr lang="en" u="sng">
                <a:solidFill>
                  <a:schemeClr val="hlink"/>
                </a:solidFill>
                <a:hlinkClick r:id="rId3"/>
              </a:rPr>
              <a:t>you try!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