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Nuni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Nunito-regular.fntdata"/><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Nunito-italic.fntdata"/><Relationship Id="rId14" Type="http://schemas.openxmlformats.org/officeDocument/2006/relationships/font" Target="fonts/Nunito-bold.fntdata"/><Relationship Id="rId16" Type="http://schemas.openxmlformats.org/officeDocument/2006/relationships/font" Target="fonts/Nunito-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bbc.com/news/business-41972302"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rPr lang="en" u="sng">
                <a:solidFill>
                  <a:schemeClr val="hlink"/>
                </a:solidFill>
                <a:hlinkClick r:id="rId2"/>
              </a:rPr>
              <a:t>http://www.bbc.com/news/business-41972302</a:t>
            </a:r>
            <a:r>
              <a:rPr lang="en"/>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6" name="Shape 15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1" name="Shape 16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accent6"/>
        </a:solidFill>
      </p:bgPr>
    </p:bg>
    <p:spTree>
      <p:nvGrpSpPr>
        <p:cNvPr id="9"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6" name="Shape 16"/>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7" name="Shape 17"/>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0" name="Shape 20"/>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1" name="Shape 21"/>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4" name="Shape 24"/>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5" name="Shape 25"/>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8" name="Shape 28"/>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29" name="Shape 29"/>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32" name="Shape 3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33" name="Shape 33"/>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sp>
        <p:nvSpPr>
          <p:cNvPr id="34" name="Shape 34"/>
          <p:cNvSpPr txBox="1"/>
          <p:nvPr>
            <p:ph type="ctrTitle"/>
          </p:nvPr>
        </p:nvSpPr>
        <p:spPr>
          <a:xfrm>
            <a:off x="1858703" y="1822833"/>
            <a:ext cx="5361300" cy="1448100"/>
          </a:xfrm>
          <a:prstGeom prst="rect">
            <a:avLst/>
          </a:prstGeom>
        </p:spPr>
        <p:txBody>
          <a:bodyPr anchorCtr="0" anchor="ctr" bIns="91425" lIns="91425"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Shape 35"/>
          <p:cNvSpPr txBox="1"/>
          <p:nvPr>
            <p:ph idx="1" type="subTitle"/>
          </p:nvPr>
        </p:nvSpPr>
        <p:spPr>
          <a:xfrm>
            <a:off x="1858700" y="3413158"/>
            <a:ext cx="5361300" cy="522600"/>
          </a:xfrm>
          <a:prstGeom prst="rect">
            <a:avLst/>
          </a:prstGeom>
        </p:spPr>
        <p:txBody>
          <a:bodyPr anchorCtr="0" anchor="t" bIns="91425" lIns="91425"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Shape 36"/>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bg>
      <p:bgPr>
        <a:solidFill>
          <a:schemeClr val="accent3"/>
        </a:solidFill>
      </p:bgPr>
    </p:bg>
    <p:spTree>
      <p:nvGrpSpPr>
        <p:cNvPr id="109"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13" name="Shape 11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14" name="Shape 114"/>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17" name="Shape 117"/>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18" name="Shape 118"/>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sp>
        <p:nvSpPr>
          <p:cNvPr id="119" name="Shape 119"/>
          <p:cNvSpPr txBox="1"/>
          <p:nvPr>
            <p:ph type="title"/>
          </p:nvPr>
        </p:nvSpPr>
        <p:spPr>
          <a:xfrm>
            <a:off x="1385850" y="1383850"/>
            <a:ext cx="6372300" cy="1379700"/>
          </a:xfrm>
          <a:prstGeom prst="rect">
            <a:avLst/>
          </a:prstGeom>
        </p:spPr>
        <p:txBody>
          <a:bodyPr anchorCtr="0" anchor="ctr" bIns="91425" lIns="91425"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p:txBody>
      </p:sp>
      <p:sp>
        <p:nvSpPr>
          <p:cNvPr id="120" name="Shape 120"/>
          <p:cNvSpPr txBox="1"/>
          <p:nvPr>
            <p:ph idx="1" type="body"/>
          </p:nvPr>
        </p:nvSpPr>
        <p:spPr>
          <a:xfrm>
            <a:off x="1385850" y="2863850"/>
            <a:ext cx="6372300" cy="641100"/>
          </a:xfrm>
          <a:prstGeom prst="rect">
            <a:avLst/>
          </a:prstGeom>
        </p:spPr>
        <p:txBody>
          <a:bodyPr anchorCtr="0" anchor="t" bIns="91425" lIns="91425"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Shape 121"/>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22" name="Shape 122"/>
        <p:cNvGrpSpPr/>
        <p:nvPr/>
      </p:nvGrpSpPr>
      <p:grpSpPr>
        <a:xfrm>
          <a:off x="0" y="0"/>
          <a:ext cx="0" cy="0"/>
          <a:chOff x="0" y="0"/>
          <a:chExt cx="0" cy="0"/>
        </a:xfrm>
      </p:grpSpPr>
      <p:sp>
        <p:nvSpPr>
          <p:cNvPr id="123" name="Shape 123"/>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accent3"/>
        </a:solidFill>
      </p:bgPr>
    </p:bg>
    <p:spTree>
      <p:nvGrpSpPr>
        <p:cNvPr id="37"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41" name="Shape 4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42" name="Shape 42"/>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45" name="Shape 45"/>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46" name="Shape 46"/>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sp>
        <p:nvSpPr>
          <p:cNvPr id="47" name="Shape 47"/>
          <p:cNvSpPr txBox="1"/>
          <p:nvPr>
            <p:ph type="title"/>
          </p:nvPr>
        </p:nvSpPr>
        <p:spPr>
          <a:xfrm>
            <a:off x="1888684" y="1746100"/>
            <a:ext cx="5377500" cy="1646100"/>
          </a:xfrm>
          <a:prstGeom prst="rect">
            <a:avLst/>
          </a:prstGeom>
        </p:spPr>
        <p:txBody>
          <a:bodyPr anchorCtr="0" anchor="ctr" bIns="91425" lIns="91425"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Shape 48"/>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bg>
      <p:bgPr>
        <a:solidFill>
          <a:schemeClr val="dk2"/>
        </a:solidFill>
      </p:bgPr>
    </p:bg>
    <p:spTree>
      <p:nvGrpSpPr>
        <p:cNvPr id="49"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51" name="Shape 51"/>
          <p:cNvSpPr/>
          <p:nvPr/>
        </p:nvSpPr>
        <p:spPr>
          <a:xfrm>
            <a:off x="31" y="2824500"/>
            <a:ext cx="7370400" cy="2319000"/>
          </a:xfrm>
          <a:prstGeom prst="rtTriangle">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53" name="Shape 53"/>
          <p:cNvSpPr txBox="1"/>
          <p:nvPr>
            <p:ph type="title"/>
          </p:nvPr>
        </p:nvSpPr>
        <p:spPr>
          <a:xfrm>
            <a:off x="819150" y="845600"/>
            <a:ext cx="7505700" cy="954600"/>
          </a:xfrm>
          <a:prstGeom prst="rect">
            <a:avLst/>
          </a:prstGeom>
        </p:spPr>
        <p:txBody>
          <a:bodyPr anchorCtr="0" anchor="t" bIns="91425" lIns="91425"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Shape 54"/>
          <p:cNvSpPr txBox="1"/>
          <p:nvPr>
            <p:ph idx="1" type="body"/>
          </p:nvPr>
        </p:nvSpPr>
        <p:spPr>
          <a:xfrm>
            <a:off x="819150" y="1990725"/>
            <a:ext cx="7505700" cy="2448000"/>
          </a:xfrm>
          <a:prstGeom prst="rect">
            <a:avLst/>
          </a:prstGeom>
        </p:spPr>
        <p:txBody>
          <a:bodyPr anchorCtr="0" anchor="t" bIns="91425" lIns="91425"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Shape 55"/>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bg>
      <p:bgPr>
        <a:solidFill>
          <a:schemeClr val="dk2"/>
        </a:solidFill>
      </p:bgPr>
    </p:bg>
    <p:spTree>
      <p:nvGrpSpPr>
        <p:cNvPr id="56"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58" name="Shape 58"/>
          <p:cNvSpPr/>
          <p:nvPr/>
        </p:nvSpPr>
        <p:spPr>
          <a:xfrm>
            <a:off x="31" y="2824500"/>
            <a:ext cx="7370400" cy="2319000"/>
          </a:xfrm>
          <a:prstGeom prst="rtTriangle">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60" name="Shape 60"/>
          <p:cNvSpPr txBox="1"/>
          <p:nvPr>
            <p:ph type="title"/>
          </p:nvPr>
        </p:nvSpPr>
        <p:spPr>
          <a:xfrm>
            <a:off x="819150" y="845600"/>
            <a:ext cx="7505700" cy="954600"/>
          </a:xfrm>
          <a:prstGeom prst="rect">
            <a:avLst/>
          </a:prstGeom>
        </p:spPr>
        <p:txBody>
          <a:bodyPr anchorCtr="0" anchor="t" bIns="91425" lIns="91425"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Shape 61"/>
          <p:cNvSpPr txBox="1"/>
          <p:nvPr>
            <p:ph idx="1" type="body"/>
          </p:nvPr>
        </p:nvSpPr>
        <p:spPr>
          <a:xfrm>
            <a:off x="819150" y="1990725"/>
            <a:ext cx="3686100" cy="2448000"/>
          </a:xfrm>
          <a:prstGeom prst="rect">
            <a:avLst/>
          </a:prstGeom>
        </p:spPr>
        <p:txBody>
          <a:bodyPr anchorCtr="0" anchor="t" bIns="91425" lIns="91425"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Shape 62"/>
          <p:cNvSpPr txBox="1"/>
          <p:nvPr>
            <p:ph idx="2" type="body"/>
          </p:nvPr>
        </p:nvSpPr>
        <p:spPr>
          <a:xfrm>
            <a:off x="4638675" y="1990725"/>
            <a:ext cx="3686100" cy="2448000"/>
          </a:xfrm>
          <a:prstGeom prst="rect">
            <a:avLst/>
          </a:prstGeom>
        </p:spPr>
        <p:txBody>
          <a:bodyPr anchorCtr="0" anchor="t" bIns="91425" lIns="91425"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Shape 63"/>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bg>
      <p:bgPr>
        <a:solidFill>
          <a:schemeClr val="dk2"/>
        </a:solidFill>
      </p:bgPr>
    </p:bg>
    <p:spTree>
      <p:nvGrpSpPr>
        <p:cNvPr id="64"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66" name="Shape 66"/>
          <p:cNvSpPr/>
          <p:nvPr/>
        </p:nvSpPr>
        <p:spPr>
          <a:xfrm>
            <a:off x="31" y="2824500"/>
            <a:ext cx="7370400" cy="2319000"/>
          </a:xfrm>
          <a:prstGeom prst="rtTriangle">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68" name="Shape 68"/>
          <p:cNvSpPr txBox="1"/>
          <p:nvPr>
            <p:ph type="title"/>
          </p:nvPr>
        </p:nvSpPr>
        <p:spPr>
          <a:xfrm>
            <a:off x="819150" y="845600"/>
            <a:ext cx="7505700" cy="954600"/>
          </a:xfrm>
          <a:prstGeom prst="rect">
            <a:avLst/>
          </a:prstGeom>
        </p:spPr>
        <p:txBody>
          <a:bodyPr anchorCtr="0" anchor="t" bIns="91425" lIns="91425"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Shape 69"/>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bg>
      <p:bgPr>
        <a:solidFill>
          <a:schemeClr val="accent3"/>
        </a:solidFill>
      </p:bgPr>
    </p:bg>
    <p:spTree>
      <p:nvGrpSpPr>
        <p:cNvPr id="70"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72" name="Shape 72"/>
          <p:cNvSpPr/>
          <p:nvPr/>
        </p:nvSpPr>
        <p:spPr>
          <a:xfrm>
            <a:off x="31" y="2824500"/>
            <a:ext cx="7370400" cy="2319000"/>
          </a:xfrm>
          <a:prstGeom prst="rtTriangle">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74" name="Shape 74"/>
          <p:cNvSpPr txBox="1"/>
          <p:nvPr>
            <p:ph type="title"/>
          </p:nvPr>
        </p:nvSpPr>
        <p:spPr>
          <a:xfrm>
            <a:off x="819150" y="845600"/>
            <a:ext cx="3709200" cy="1383000"/>
          </a:xfrm>
          <a:prstGeom prst="rect">
            <a:avLst/>
          </a:prstGeom>
        </p:spPr>
        <p:txBody>
          <a:bodyPr anchorCtr="0" anchor="t" bIns="91425" lIns="91425"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Shape 75"/>
          <p:cNvSpPr txBox="1"/>
          <p:nvPr>
            <p:ph idx="1" type="body"/>
          </p:nvPr>
        </p:nvSpPr>
        <p:spPr>
          <a:xfrm>
            <a:off x="830700" y="2319050"/>
            <a:ext cx="3709200" cy="2119800"/>
          </a:xfrm>
          <a:prstGeom prst="rect">
            <a:avLst/>
          </a:prstGeom>
        </p:spPr>
        <p:txBody>
          <a:bodyPr anchorCtr="0" anchor="t" bIns="91425" lIns="91425"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Shape 76"/>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accent1"/>
        </a:solidFill>
      </p:bgPr>
    </p:bg>
    <p:spTree>
      <p:nvGrpSpPr>
        <p:cNvPr id="77"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82" name="Shape 82"/>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83" name="Shape 83"/>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87" name="Shape 87"/>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88" name="Shape 8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91" name="Shape 91"/>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92" name="Shape 9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grpSp>
      <p:sp>
        <p:nvSpPr>
          <p:cNvPr id="93" name="Shape 93"/>
          <p:cNvSpPr txBox="1"/>
          <p:nvPr>
            <p:ph type="title"/>
          </p:nvPr>
        </p:nvSpPr>
        <p:spPr>
          <a:xfrm>
            <a:off x="1393929" y="1301146"/>
            <a:ext cx="6366900" cy="2539200"/>
          </a:xfrm>
          <a:prstGeom prst="rect">
            <a:avLst/>
          </a:prstGeom>
        </p:spPr>
        <p:txBody>
          <a:bodyPr anchorCtr="0" anchor="ctr" bIns="91425" lIns="91425"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Shape 94"/>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bg>
      <p:bgPr>
        <a:solidFill>
          <a:schemeClr val="dk2"/>
        </a:solidFill>
      </p:bgPr>
    </p:bg>
    <p:spTree>
      <p:nvGrpSpPr>
        <p:cNvPr id="95"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97" name="Shape 97"/>
          <p:cNvSpPr/>
          <p:nvPr/>
        </p:nvSpPr>
        <p:spPr>
          <a:xfrm>
            <a:off x="31" y="2824500"/>
            <a:ext cx="7370400" cy="2319000"/>
          </a:xfrm>
          <a:prstGeom prst="rtTriangle">
            <a:avLst/>
          </a:prstGeom>
          <a:solidFill>
            <a:schemeClr val="accent3"/>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99" name="Shape 99"/>
          <p:cNvSpPr txBox="1"/>
          <p:nvPr>
            <p:ph type="title"/>
          </p:nvPr>
        </p:nvSpPr>
        <p:spPr>
          <a:xfrm>
            <a:off x="819150" y="845600"/>
            <a:ext cx="6424200" cy="705000"/>
          </a:xfrm>
          <a:prstGeom prst="rect">
            <a:avLst/>
          </a:prstGeom>
        </p:spPr>
        <p:txBody>
          <a:bodyPr anchorCtr="0" anchor="t" bIns="91425" lIns="91425"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Shape 100"/>
          <p:cNvSpPr txBox="1"/>
          <p:nvPr>
            <p:ph idx="1" type="subTitle"/>
          </p:nvPr>
        </p:nvSpPr>
        <p:spPr>
          <a:xfrm>
            <a:off x="819150" y="1550700"/>
            <a:ext cx="5859900" cy="393600"/>
          </a:xfrm>
          <a:prstGeom prst="rect">
            <a:avLst/>
          </a:prstGeom>
        </p:spPr>
        <p:txBody>
          <a:bodyPr anchorCtr="0" anchor="t" bIns="91425" lIns="91425"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Shape 101"/>
          <p:cNvSpPr txBox="1"/>
          <p:nvPr>
            <p:ph idx="2" type="body"/>
          </p:nvPr>
        </p:nvSpPr>
        <p:spPr>
          <a:xfrm>
            <a:off x="819150" y="2467050"/>
            <a:ext cx="5859900" cy="2095500"/>
          </a:xfrm>
          <a:prstGeom prst="rect">
            <a:avLst/>
          </a:prstGeom>
        </p:spPr>
        <p:txBody>
          <a:bodyPr anchorCtr="0" anchor="t" bIns="91425" lIns="91425"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Shape 102"/>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bg>
      <p:bgPr>
        <a:solidFill>
          <a:schemeClr val="accent1"/>
        </a:solidFill>
      </p:bgPr>
    </p:bg>
    <p:spTree>
      <p:nvGrpSpPr>
        <p:cNvPr id="103"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rIns="91425" wrap="square" tIns="91425">
            <a:noAutofit/>
          </a:bodyPr>
          <a:lstStyle/>
          <a:p>
            <a:pPr indent="0" lvl="0" marL="0">
              <a:spcBef>
                <a:spcPts val="0"/>
              </a:spcBef>
              <a:spcAft>
                <a:spcPts val="0"/>
              </a:spcAft>
              <a:buNone/>
            </a:pPr>
            <a:r>
              <a:t/>
            </a:r>
            <a:endParaRPr/>
          </a:p>
        </p:txBody>
      </p:sp>
      <p:sp>
        <p:nvSpPr>
          <p:cNvPr id="107" name="Shape 107"/>
          <p:cNvSpPr txBox="1"/>
          <p:nvPr>
            <p:ph idx="1" type="body"/>
          </p:nvPr>
        </p:nvSpPr>
        <p:spPr>
          <a:xfrm>
            <a:off x="328025" y="4163500"/>
            <a:ext cx="7415100" cy="605100"/>
          </a:xfrm>
          <a:prstGeom prst="rect">
            <a:avLst/>
          </a:prstGeom>
        </p:spPr>
        <p:txBody>
          <a:bodyPr anchorCtr="0" anchor="b" bIns="91425" lIns="91425" rIns="91425" wrap="square" tIns="91425"/>
          <a:lstStyle>
            <a:lvl1pPr indent="-228600" lvl="0" marL="457200">
              <a:lnSpc>
                <a:spcPct val="100000"/>
              </a:lnSpc>
              <a:spcBef>
                <a:spcPts val="0"/>
              </a:spcBef>
              <a:spcAft>
                <a:spcPts val="0"/>
              </a:spcAft>
              <a:buSzPts val="1300"/>
              <a:buNone/>
              <a:defRPr/>
            </a:lvl1pPr>
          </a:lstStyle>
          <a:p/>
        </p:txBody>
      </p:sp>
      <p:sp>
        <p:nvSpPr>
          <p:cNvPr id="108" name="Shape 108"/>
          <p:cNvSpPr txBox="1"/>
          <p:nvPr>
            <p:ph idx="12" type="sldNum"/>
          </p:nvPr>
        </p:nvSpPr>
        <p:spPr>
          <a:xfrm>
            <a:off x="8390734" y="4543668"/>
            <a:ext cx="548700" cy="393600"/>
          </a:xfrm>
          <a:prstGeom prst="rect">
            <a:avLst/>
          </a:prstGeom>
        </p:spPr>
        <p:txBody>
          <a:bodyPr anchorCtr="0" anchor="ctr" bIns="91425" lIns="91425"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Shape 7"/>
          <p:cNvSpPr txBox="1"/>
          <p:nvPr>
            <p:ph idx="1" type="body"/>
          </p:nvPr>
        </p:nvSpPr>
        <p:spPr>
          <a:xfrm>
            <a:off x="311700" y="1152475"/>
            <a:ext cx="8520600" cy="3391200"/>
          </a:xfrm>
          <a:prstGeom prst="rect">
            <a:avLst/>
          </a:prstGeom>
          <a:noFill/>
          <a:ln>
            <a:noFill/>
          </a:ln>
        </p:spPr>
        <p:txBody>
          <a:bodyPr anchorCtr="0" anchor="t" bIns="91425" lIns="91425"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Shape 8"/>
          <p:cNvSpPr txBox="1"/>
          <p:nvPr>
            <p:ph idx="12" type="sldNum"/>
          </p:nvPr>
        </p:nvSpPr>
        <p:spPr>
          <a:xfrm>
            <a:off x="8390734" y="4543668"/>
            <a:ext cx="548700" cy="393600"/>
          </a:xfrm>
          <a:prstGeom prst="rect">
            <a:avLst/>
          </a:prstGeom>
          <a:noFill/>
          <a:ln>
            <a:noFill/>
          </a:ln>
        </p:spPr>
        <p:txBody>
          <a:bodyPr anchorCtr="0" anchor="ctr" bIns="91425" lIns="91425" rIns="91425" wrap="square" tIns="91425">
            <a:noAutofit/>
          </a:bodyPr>
          <a:lstStyle/>
          <a:p>
            <a:pPr indent="0" lvl="0" marL="0" algn="r">
              <a:spcBef>
                <a:spcPts val="0"/>
              </a:spcBef>
              <a:spcAft>
                <a:spcPts val="0"/>
              </a:spcAft>
              <a:buNone/>
            </a:pPr>
            <a:fld id="{00000000-1234-1234-1234-123412341234}" type="slidenum">
              <a:rPr lang="en" sz="1000">
                <a:solidFill>
                  <a:schemeClr val="dk2"/>
                </a:solidFill>
                <a:latin typeface="Nunito"/>
                <a:ea typeface="Nunito"/>
                <a:cs typeface="Nunito"/>
                <a:sym typeface="Nunito"/>
              </a:rPr>
              <a:t>‹#›</a:t>
            </a:fld>
            <a:endParaRPr sz="1000">
              <a:solidFill>
                <a:schemeClr val="dk2"/>
              </a:solidFill>
              <a:latin typeface="Nunito"/>
              <a:ea typeface="Nunito"/>
              <a:cs typeface="Nunito"/>
              <a:sym typeface="Nunito"/>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youtube.com/watch?v=F3QpgXBtDeo"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youtube.com/watch?v=xkH-vR2IR_E" TargetMode="Externa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Shape 128"/>
          <p:cNvSpPr txBox="1"/>
          <p:nvPr>
            <p:ph type="ctrTitle"/>
          </p:nvPr>
        </p:nvSpPr>
        <p:spPr>
          <a:xfrm>
            <a:off x="1858703" y="1822833"/>
            <a:ext cx="5361300" cy="1448100"/>
          </a:xfrm>
          <a:prstGeom prst="rect">
            <a:avLst/>
          </a:prstGeom>
        </p:spPr>
        <p:txBody>
          <a:bodyPr anchorCtr="0" anchor="ctr" bIns="91425" lIns="91425" rIns="91425" wrap="square" tIns="91425">
            <a:noAutofit/>
          </a:bodyPr>
          <a:lstStyle/>
          <a:p>
            <a:pPr indent="0" lvl="0" marL="0">
              <a:spcBef>
                <a:spcPts val="0"/>
              </a:spcBef>
              <a:spcAft>
                <a:spcPts val="0"/>
              </a:spcAft>
              <a:buNone/>
            </a:pPr>
            <a:r>
              <a:rPr lang="en"/>
              <a:t>the STOCK MARKET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descr="Why are there stocks at all?  Everyday in the news we hear about the stock exchange, stocks and money moving around the globe. Still, a lot of people don't have an idea why we have stock markets at all, because the topic is usually very dry. We made a short video about the basics of the stock exchanges. With robots. Robots are kewl!  Short videos, explaining things. For example Evolution, the Universe, the Stock Market or controversial topics like Fracking. Because we love science.  We would love to interact more with you, our viewers to figure out what topics you want to see. If you have a suggestion for future videos or feedback, drop us a line! :)  We're a bunch of Information designers from munich, visit us on facebook or behance to say hi!  https://www.facebook.com/Kurzgesagt  https://www.behance.net/kurzgesagt  How the Stock Exchange works  Help us caption &amp; translate this video!  http://www.youtube.com/timedtext_cs_panel?c=UCsXVk37bltHxD1rDPwtNM8Q&amp;tab=2" id="133" name="Shape 133" title="How The Stock Exchange Works (For Dummies)">
            <a:hlinkClick r:id="rId3"/>
          </p:cNvPr>
          <p:cNvSpPr/>
          <p:nvPr/>
        </p:nvSpPr>
        <p:spPr>
          <a:xfrm>
            <a:off x="1653813" y="535513"/>
            <a:ext cx="5836375" cy="4377275"/>
          </a:xfrm>
          <a:prstGeom prst="rect">
            <a:avLst/>
          </a:prstGeom>
          <a:blipFill>
            <a:blip r:embed="rId4">
              <a:alphaModFix/>
            </a:blip>
            <a:stretch>
              <a:fillRect/>
            </a:stretch>
          </a:blipFill>
          <a:ln>
            <a:noFill/>
          </a:ln>
        </p:spPr>
      </p:sp>
      <p:sp>
        <p:nvSpPr>
          <p:cNvPr id="134" name="Shape 134"/>
          <p:cNvSpPr txBox="1"/>
          <p:nvPr/>
        </p:nvSpPr>
        <p:spPr>
          <a:xfrm>
            <a:off x="0" y="0"/>
            <a:ext cx="3063000" cy="391800"/>
          </a:xfrm>
          <a:prstGeom prst="rect">
            <a:avLst/>
          </a:prstGeom>
          <a:noFill/>
          <a:ln>
            <a:noFill/>
          </a:ln>
        </p:spPr>
        <p:txBody>
          <a:bodyPr anchorCtr="0" anchor="t" bIns="91425" lIns="91425" rIns="91425" wrap="square" tIns="91425">
            <a:noAutofit/>
          </a:bodyPr>
          <a:lstStyle/>
          <a:p>
            <a:pPr indent="0" lvl="0" marL="0" algn="ctr">
              <a:spcBef>
                <a:spcPts val="0"/>
              </a:spcBef>
              <a:spcAft>
                <a:spcPts val="0"/>
              </a:spcAft>
              <a:buNone/>
            </a:pPr>
            <a:r>
              <a:rPr lang="en" sz="1800">
                <a:solidFill>
                  <a:schemeClr val="dk1"/>
                </a:solidFill>
                <a:latin typeface="Nunito"/>
                <a:ea typeface="Nunito"/>
                <a:cs typeface="Nunito"/>
                <a:sym typeface="Nunito"/>
              </a:rPr>
              <a:t>What is the stock market?</a:t>
            </a:r>
            <a:endParaRPr sz="1800">
              <a:solidFill>
                <a:schemeClr val="dk1"/>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819150" y="845600"/>
            <a:ext cx="7505700" cy="954600"/>
          </a:xfrm>
          <a:prstGeom prst="rect">
            <a:avLst/>
          </a:prstGeom>
        </p:spPr>
        <p:txBody>
          <a:bodyPr anchorCtr="0" anchor="t" bIns="91425" lIns="91425" rIns="91425" wrap="square" tIns="91425">
            <a:noAutofit/>
          </a:bodyPr>
          <a:lstStyle/>
          <a:p>
            <a:pPr indent="0" lvl="0" marL="0">
              <a:spcBef>
                <a:spcPts val="0"/>
              </a:spcBef>
              <a:spcAft>
                <a:spcPts val="0"/>
              </a:spcAft>
              <a:buNone/>
            </a:pPr>
            <a:r>
              <a:rPr lang="en"/>
              <a:t>A Review: </a:t>
            </a:r>
            <a:endParaRPr/>
          </a:p>
        </p:txBody>
      </p:sp>
      <p:sp>
        <p:nvSpPr>
          <p:cNvPr id="140" name="Shape 140"/>
          <p:cNvSpPr txBox="1"/>
          <p:nvPr>
            <p:ph idx="1" type="body"/>
          </p:nvPr>
        </p:nvSpPr>
        <p:spPr>
          <a:xfrm>
            <a:off x="819150" y="1609725"/>
            <a:ext cx="3031500" cy="2448000"/>
          </a:xfrm>
          <a:prstGeom prst="rect">
            <a:avLst/>
          </a:prstGeom>
        </p:spPr>
        <p:txBody>
          <a:bodyPr anchorCtr="0" anchor="t" bIns="91425" lIns="91425" rIns="91425" wrap="square" tIns="91425">
            <a:noAutofit/>
          </a:bodyPr>
          <a:lstStyle/>
          <a:p>
            <a:pPr indent="-311150" lvl="0" marL="457200" rtl="0">
              <a:spcBef>
                <a:spcPts val="0"/>
              </a:spcBef>
              <a:spcAft>
                <a:spcPts val="0"/>
              </a:spcAft>
              <a:buSzPts val="1300"/>
              <a:buChar char="-"/>
            </a:pPr>
            <a:r>
              <a:rPr lang="en"/>
              <a:t>A company divides itself into small pieces and sells those small pieces (IPO = </a:t>
            </a:r>
            <a:r>
              <a:rPr lang="en"/>
              <a:t>Initial</a:t>
            </a:r>
            <a:r>
              <a:rPr lang="en"/>
              <a:t> Public Offering) </a:t>
            </a:r>
            <a:endParaRPr/>
          </a:p>
          <a:p>
            <a:pPr indent="-298450" lvl="1" marL="914400" rtl="0">
              <a:spcBef>
                <a:spcPts val="0"/>
              </a:spcBef>
              <a:spcAft>
                <a:spcPts val="0"/>
              </a:spcAft>
              <a:buSzPts val="1100"/>
              <a:buChar char="-"/>
            </a:pPr>
            <a:r>
              <a:rPr lang="en"/>
              <a:t>Piece = stock </a:t>
            </a:r>
            <a:endParaRPr/>
          </a:p>
          <a:p>
            <a:pPr indent="-311150" lvl="0" marL="457200" rtl="0">
              <a:spcBef>
                <a:spcPts val="0"/>
              </a:spcBef>
              <a:spcAft>
                <a:spcPts val="0"/>
              </a:spcAft>
              <a:buSzPts val="1300"/>
              <a:buChar char="-"/>
            </a:pPr>
            <a:r>
              <a:rPr lang="en"/>
              <a:t>The buying and selling of a stock is what sets its price </a:t>
            </a:r>
            <a:endParaRPr/>
          </a:p>
          <a:p>
            <a:pPr indent="-298450" lvl="1" marL="914400" rtl="0">
              <a:spcBef>
                <a:spcPts val="0"/>
              </a:spcBef>
              <a:spcAft>
                <a:spcPts val="0"/>
              </a:spcAft>
              <a:buSzPts val="1100"/>
              <a:buChar char="-"/>
            </a:pPr>
            <a:r>
              <a:rPr lang="en"/>
              <a:t>Supply and Demand</a:t>
            </a:r>
            <a:endParaRPr/>
          </a:p>
          <a:p>
            <a:pPr indent="-311150" lvl="0" marL="457200" rtl="0">
              <a:spcBef>
                <a:spcPts val="0"/>
              </a:spcBef>
              <a:spcAft>
                <a:spcPts val="0"/>
              </a:spcAft>
              <a:buSzPts val="1300"/>
              <a:buChar char="-"/>
            </a:pPr>
            <a:r>
              <a:rPr lang="en"/>
              <a:t>People try to make a profit by predicting if a company’s stock will go up and purchasing it. </a:t>
            </a:r>
            <a:endParaRPr/>
          </a:p>
          <a:p>
            <a:pPr indent="-298450" lvl="1" marL="914400" rtl="0">
              <a:spcBef>
                <a:spcPts val="0"/>
              </a:spcBef>
              <a:spcAft>
                <a:spcPts val="0"/>
              </a:spcAft>
              <a:buSzPts val="1100"/>
              <a:buChar char="-"/>
            </a:pPr>
            <a:r>
              <a:rPr lang="en"/>
              <a:t>Why people compare it to gambling </a:t>
            </a:r>
            <a:endParaRPr/>
          </a:p>
        </p:txBody>
      </p:sp>
      <p:pic>
        <p:nvPicPr>
          <p:cNvPr id="141" name="Shape 141"/>
          <p:cNvPicPr preferRelativeResize="0"/>
          <p:nvPr/>
        </p:nvPicPr>
        <p:blipFill>
          <a:blip r:embed="rId3">
            <a:alphaModFix/>
          </a:blip>
          <a:stretch>
            <a:fillRect/>
          </a:stretch>
        </p:blipFill>
        <p:spPr>
          <a:xfrm>
            <a:off x="4833075" y="1311750"/>
            <a:ext cx="3574213" cy="3038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1385850" y="-25"/>
            <a:ext cx="6372300" cy="5143500"/>
          </a:xfrm>
          <a:prstGeom prst="rect">
            <a:avLst/>
          </a:prstGeom>
        </p:spPr>
        <p:txBody>
          <a:bodyPr anchorCtr="0" anchor="ctr" bIns="91425" lIns="91425" rIns="91425" wrap="square" tIns="91425">
            <a:noAutofit/>
          </a:bodyPr>
          <a:lstStyle/>
          <a:p>
            <a:pPr indent="0" lvl="0" marL="0">
              <a:spcBef>
                <a:spcPts val="0"/>
              </a:spcBef>
              <a:spcAft>
                <a:spcPts val="0"/>
              </a:spcAft>
              <a:buNone/>
            </a:pPr>
            <a:r>
              <a:rPr lang="en">
                <a:solidFill>
                  <a:schemeClr val="dk1"/>
                </a:solidFill>
              </a:rPr>
              <a:t>BUY LOW AND SELL HIGH</a:t>
            </a:r>
            <a:endParaRPr>
              <a:solidFill>
                <a:schemeClr val="dk1"/>
              </a:solidFill>
            </a:endParaRPr>
          </a:p>
        </p:txBody>
      </p:sp>
      <p:sp>
        <p:nvSpPr>
          <p:cNvPr id="147" name="Shape 147"/>
          <p:cNvSpPr txBox="1"/>
          <p:nvPr>
            <p:ph type="title"/>
          </p:nvPr>
        </p:nvSpPr>
        <p:spPr>
          <a:xfrm>
            <a:off x="1462050" y="-25"/>
            <a:ext cx="6372300" cy="5143500"/>
          </a:xfrm>
          <a:prstGeom prst="rect">
            <a:avLst/>
          </a:prstGeom>
        </p:spPr>
        <p:txBody>
          <a:bodyPr anchorCtr="0" anchor="ctr" bIns="91425" lIns="91425" rIns="91425" wrap="square" tIns="91425">
            <a:noAutofit/>
          </a:bodyPr>
          <a:lstStyle/>
          <a:p>
            <a:pPr indent="0" lvl="0" marL="0" rtl="0">
              <a:spcBef>
                <a:spcPts val="0"/>
              </a:spcBef>
              <a:spcAft>
                <a:spcPts val="0"/>
              </a:spcAft>
              <a:buNone/>
            </a:pPr>
            <a:r>
              <a:rPr lang="en"/>
              <a:t>BUY LOW AND SELL HIGH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descr="http://www.howtoinvest1k.com/eozc  Stock Market For Beginners | Investing In Stocks  Warren Buffet makes it sound easy but you cant deny that he knows how to invest his money.  What I love about this interview he talks about how he has left money on the table by selling too soon. Goes to show that even Warren and his collegues can never tell the outcomes of stocks, but the reason they are so successful is they invest for the long term.  At 0:40 he explains what they focus on At 0:53 he answers how stocks come to his attention At 1:16 looking at price first vs. looking at the business of the company At 2:20 Would you ever buy stock basedon political pressure  It's a short clip, bute getting a small peek into Warren Buffets mindset when it comes to investing is a great value to anyone interesting in investing.  www.howtoinvest1k.com http://youtu.be/xkH-vR2IR_E  how to invest in penny stocks investing in penny stocks investing in stocks penny stocks penny stocks to buy how to buy penny stocks best penny stocks to buy hot penny stocks stock market for beginners" id="152" name="Shape 152" title="&quot;Stock market for beginners&quot; - Advice by Warren Buffet">
            <a:hlinkClick r:id="rId3"/>
          </p:cNvPr>
          <p:cNvSpPr/>
          <p:nvPr/>
        </p:nvSpPr>
        <p:spPr>
          <a:xfrm>
            <a:off x="1653825" y="535526"/>
            <a:ext cx="5836375" cy="4377274"/>
          </a:xfrm>
          <a:prstGeom prst="rect">
            <a:avLst/>
          </a:prstGeom>
          <a:blipFill>
            <a:blip r:embed="rId4">
              <a:alphaModFix/>
            </a:blip>
            <a:stretch>
              <a:fillRect/>
            </a:stretch>
          </a:blipFill>
          <a:ln>
            <a:noFill/>
          </a:ln>
        </p:spPr>
      </p:sp>
      <p:sp>
        <p:nvSpPr>
          <p:cNvPr id="153" name="Shape 153"/>
          <p:cNvSpPr txBox="1"/>
          <p:nvPr/>
        </p:nvSpPr>
        <p:spPr>
          <a:xfrm>
            <a:off x="0" y="0"/>
            <a:ext cx="3063000" cy="391800"/>
          </a:xfrm>
          <a:prstGeom prst="rect">
            <a:avLst/>
          </a:prstGeom>
          <a:noFill/>
          <a:ln>
            <a:noFill/>
          </a:ln>
        </p:spPr>
        <p:txBody>
          <a:bodyPr anchorCtr="0" anchor="t" bIns="91425" lIns="91425" rIns="91425" wrap="square" tIns="91425">
            <a:noAutofit/>
          </a:bodyPr>
          <a:lstStyle/>
          <a:p>
            <a:pPr indent="0" lvl="0" marL="0" rtl="0" algn="ctr">
              <a:spcBef>
                <a:spcPts val="0"/>
              </a:spcBef>
              <a:spcAft>
                <a:spcPts val="0"/>
              </a:spcAft>
              <a:buNone/>
            </a:pPr>
            <a:r>
              <a:rPr lang="en" sz="1800">
                <a:solidFill>
                  <a:schemeClr val="dk1"/>
                </a:solidFill>
                <a:latin typeface="Nunito"/>
                <a:ea typeface="Nunito"/>
                <a:cs typeface="Nunito"/>
                <a:sym typeface="Nunito"/>
              </a:rPr>
              <a:t> Trading Advice:    </a:t>
            </a:r>
            <a:endParaRPr sz="1800">
              <a:solidFill>
                <a:schemeClr val="dk1"/>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pic>
        <p:nvPicPr>
          <p:cNvPr id="158" name="Shape 158"/>
          <p:cNvPicPr preferRelativeResize="0"/>
          <p:nvPr/>
        </p:nvPicPr>
        <p:blipFill>
          <a:blip r:embed="rId3">
            <a:alphaModFix/>
          </a:blip>
          <a:stretch>
            <a:fillRect/>
          </a:stretch>
        </p:blipFill>
        <p:spPr>
          <a:xfrm>
            <a:off x="1406850" y="1430150"/>
            <a:ext cx="5980900" cy="2724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Shape 163"/>
          <p:cNvSpPr txBox="1"/>
          <p:nvPr>
            <p:ph type="title"/>
          </p:nvPr>
        </p:nvSpPr>
        <p:spPr>
          <a:xfrm>
            <a:off x="819150" y="845600"/>
            <a:ext cx="7505700" cy="954600"/>
          </a:xfrm>
          <a:prstGeom prst="rect">
            <a:avLst/>
          </a:prstGeom>
        </p:spPr>
        <p:txBody>
          <a:bodyPr anchorCtr="0" anchor="t" bIns="91425" lIns="91425" rIns="91425" wrap="square" tIns="91425">
            <a:noAutofit/>
          </a:bodyPr>
          <a:lstStyle/>
          <a:p>
            <a:pPr indent="0" lvl="0" marL="0" algn="ctr">
              <a:spcBef>
                <a:spcPts val="0"/>
              </a:spcBef>
              <a:spcAft>
                <a:spcPts val="0"/>
              </a:spcAft>
              <a:buNone/>
            </a:pPr>
            <a:r>
              <a:rPr lang="en"/>
              <a:t>RULES:</a:t>
            </a:r>
            <a:endParaRPr/>
          </a:p>
        </p:txBody>
      </p:sp>
      <p:sp>
        <p:nvSpPr>
          <p:cNvPr id="164" name="Shape 164"/>
          <p:cNvSpPr txBox="1"/>
          <p:nvPr>
            <p:ph idx="1" type="body"/>
          </p:nvPr>
        </p:nvSpPr>
        <p:spPr>
          <a:xfrm>
            <a:off x="1816650" y="1658900"/>
            <a:ext cx="5510700" cy="2448000"/>
          </a:xfrm>
          <a:prstGeom prst="rect">
            <a:avLst/>
          </a:prstGeom>
        </p:spPr>
        <p:txBody>
          <a:bodyPr anchorCtr="0" anchor="t" bIns="91425" lIns="91425" rIns="91425" wrap="square" tIns="91425">
            <a:noAutofit/>
          </a:bodyPr>
          <a:lstStyle/>
          <a:p>
            <a:pPr indent="-342900" lvl="0" marL="457200" rtl="0">
              <a:spcBef>
                <a:spcPts val="0"/>
              </a:spcBef>
              <a:spcAft>
                <a:spcPts val="0"/>
              </a:spcAft>
              <a:buSzPts val="1800"/>
              <a:buAutoNum type="arabicPeriod"/>
            </a:pPr>
            <a:r>
              <a:rPr lang="en" sz="1800"/>
              <a:t>Initial Amount $10,000</a:t>
            </a:r>
            <a:endParaRPr sz="1800"/>
          </a:p>
          <a:p>
            <a:pPr indent="-342900" lvl="0" marL="457200" rtl="0">
              <a:spcBef>
                <a:spcPts val="0"/>
              </a:spcBef>
              <a:spcAft>
                <a:spcPts val="0"/>
              </a:spcAft>
              <a:buSzPts val="1800"/>
              <a:buAutoNum type="arabicPeriod"/>
            </a:pPr>
            <a:r>
              <a:rPr lang="en" sz="1800"/>
              <a:t>Contest closes at 4pm today </a:t>
            </a:r>
            <a:endParaRPr sz="1800"/>
          </a:p>
          <a:p>
            <a:pPr indent="-342900" lvl="0" marL="457200" rtl="0">
              <a:spcBef>
                <a:spcPts val="0"/>
              </a:spcBef>
              <a:spcAft>
                <a:spcPts val="0"/>
              </a:spcAft>
              <a:buSzPts val="1800"/>
              <a:buAutoNum type="arabicPeriod"/>
            </a:pPr>
            <a:r>
              <a:rPr lang="en" sz="1800"/>
              <a:t>Primary Actions: Buying and Selling </a:t>
            </a:r>
            <a:endParaRPr sz="1800"/>
          </a:p>
          <a:p>
            <a:pPr indent="-342900" lvl="1" marL="914400" rtl="0">
              <a:spcBef>
                <a:spcPts val="0"/>
              </a:spcBef>
              <a:spcAft>
                <a:spcPts val="0"/>
              </a:spcAft>
              <a:buSzPts val="1800"/>
              <a:buAutoNum type="alphaLcPeriod"/>
            </a:pPr>
            <a:r>
              <a:rPr lang="en" sz="1800"/>
              <a:t>Each has a brokerage fee of $10.00 </a:t>
            </a:r>
            <a:endParaRPr sz="1800"/>
          </a:p>
          <a:p>
            <a:pPr indent="-342900" lvl="0" marL="457200" rtl="0">
              <a:spcBef>
                <a:spcPts val="0"/>
              </a:spcBef>
              <a:spcAft>
                <a:spcPts val="0"/>
              </a:spcAft>
              <a:buSzPts val="1800"/>
              <a:buAutoNum type="arabicPeriod"/>
            </a:pPr>
            <a:r>
              <a:rPr lang="en" sz="1800"/>
              <a:t>Whoever gains the most amount of money wins the competition! </a:t>
            </a:r>
            <a:endParaRPr sz="1800"/>
          </a:p>
          <a:p>
            <a:pPr indent="0" lvl="0" marL="0">
              <a:spcBef>
                <a:spcPts val="1600"/>
              </a:spcBef>
              <a:spcAft>
                <a:spcPts val="1600"/>
              </a:spcAft>
              <a:buNone/>
            </a:pPr>
            <a:r>
              <a:rPr lang="en" sz="1800"/>
              <a:t>Pro tip: Don’t lose all your money.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1385850" y="-25"/>
            <a:ext cx="6372300" cy="5143500"/>
          </a:xfrm>
          <a:prstGeom prst="rect">
            <a:avLst/>
          </a:prstGeom>
        </p:spPr>
        <p:txBody>
          <a:bodyPr anchorCtr="0" anchor="ctr" bIns="91425" lIns="91425" rIns="91425" wrap="square" tIns="91425">
            <a:noAutofit/>
          </a:bodyPr>
          <a:lstStyle/>
          <a:p>
            <a:pPr indent="0" lvl="0" marL="0" rtl="0">
              <a:spcBef>
                <a:spcPts val="0"/>
              </a:spcBef>
              <a:spcAft>
                <a:spcPts val="0"/>
              </a:spcAft>
              <a:buNone/>
            </a:pPr>
            <a:r>
              <a:rPr lang="en">
                <a:solidFill>
                  <a:schemeClr val="dk1"/>
                </a:solidFill>
              </a:rPr>
              <a:t>BUY LOW AND SELL HIGH</a:t>
            </a:r>
            <a:endParaRPr>
              <a:solidFill>
                <a:schemeClr val="dk1"/>
              </a:solidFill>
            </a:endParaRPr>
          </a:p>
        </p:txBody>
      </p:sp>
      <p:sp>
        <p:nvSpPr>
          <p:cNvPr id="170" name="Shape 170"/>
          <p:cNvSpPr txBox="1"/>
          <p:nvPr>
            <p:ph type="title"/>
          </p:nvPr>
        </p:nvSpPr>
        <p:spPr>
          <a:xfrm>
            <a:off x="1462050" y="-25"/>
            <a:ext cx="6372300" cy="5143500"/>
          </a:xfrm>
          <a:prstGeom prst="rect">
            <a:avLst/>
          </a:prstGeom>
        </p:spPr>
        <p:txBody>
          <a:bodyPr anchorCtr="0" anchor="ctr" bIns="91425" lIns="91425" rIns="91425" wrap="square" tIns="91425">
            <a:noAutofit/>
          </a:bodyPr>
          <a:lstStyle/>
          <a:p>
            <a:pPr indent="0" lvl="0" marL="0" rtl="0">
              <a:spcBef>
                <a:spcPts val="0"/>
              </a:spcBef>
              <a:spcAft>
                <a:spcPts val="0"/>
              </a:spcAft>
              <a:buNone/>
            </a:pPr>
            <a:r>
              <a:rPr lang="en"/>
              <a:t>BUY LOW AND SELL HIGH</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